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256" r:id="rId5"/>
    <p:sldId id="299" r:id="rId6"/>
    <p:sldId id="257" r:id="rId7"/>
    <p:sldId id="286" r:id="rId8"/>
    <p:sldId id="288" r:id="rId9"/>
    <p:sldId id="289" r:id="rId10"/>
    <p:sldId id="297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2" r:id="rId21"/>
    <p:sldId id="313" r:id="rId22"/>
    <p:sldId id="314" r:id="rId23"/>
    <p:sldId id="315" r:id="rId24"/>
    <p:sldId id="291" r:id="rId25"/>
    <p:sldId id="292" r:id="rId26"/>
    <p:sldId id="300" r:id="rId27"/>
    <p:sldId id="301" r:id="rId28"/>
    <p:sldId id="317" r:id="rId29"/>
    <p:sldId id="318" r:id="rId30"/>
    <p:sldId id="319" r:id="rId31"/>
    <p:sldId id="320" r:id="rId32"/>
    <p:sldId id="321" r:id="rId33"/>
    <p:sldId id="322" r:id="rId34"/>
    <p:sldId id="325" r:id="rId35"/>
    <p:sldId id="323" r:id="rId36"/>
    <p:sldId id="324" r:id="rId37"/>
    <p:sldId id="328" r:id="rId38"/>
    <p:sldId id="326" r:id="rId39"/>
    <p:sldId id="327" r:id="rId40"/>
    <p:sldId id="316" r:id="rId41"/>
    <p:sldId id="298" r:id="rId42"/>
    <p:sldId id="296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646" autoAdjust="0"/>
  </p:normalViewPr>
  <p:slideViewPr>
    <p:cSldViewPr snapToGrid="0">
      <p:cViewPr varScale="1">
        <p:scale>
          <a:sx n="51" d="100"/>
          <a:sy n="51" d="100"/>
        </p:scale>
        <p:origin x="1072" y="92"/>
      </p:cViewPr>
      <p:guideLst/>
    </p:cSldViewPr>
  </p:slideViewPr>
  <p:outlineViewPr>
    <p:cViewPr>
      <p:scale>
        <a:sx n="33" d="100"/>
        <a:sy n="33" d="100"/>
      </p:scale>
      <p:origin x="0" y="-57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6/11/2025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9:11:02.4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44 24181,'838'-44'0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9:11:07.1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23892,'840'0'0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9:11:35.8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 23948,'950'-23'0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9:11:40.1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91 24575,'13'-5'0,"1"1"0,0 0 0,0 0 0,0 1 0,28-1 0,5-2 0,157-14 0,-24 4 0,3-2 0,322 11 0,-278 10 0,460-3 0,-641 2 0,59 11 0,-72-8 0,-26-4 0,0 0 0,0 0 0,0 0 0,0 1 0,-1 0 0,1 1 0,-1-1 0,0 1 0,0 0 0,0 1 0,10 7 0,-15-10 0,-1-1 0,0 1 0,0 0 0,0-1 0,0 1 0,0 0 0,0-1 0,1 1 0,-2 0 0,1 0 0,0-1 0,0 1 0,0 0 0,0-1 0,0 1 0,0 0 0,-1-1 0,1 1 0,0 0 0,-1-1 0,1 1 0,0 0 0,-1-1 0,1 1 0,-1-1 0,1 1 0,-1-1 0,1 1 0,-1-1 0,1 1 0,-1-1 0,0 0 0,1 1 0,-1-1 0,0 0 0,1 1 0,-1-1 0,0 0 0,1 0 0,-1 0 0,0 0 0,1 1 0,-1-1 0,-1 0 0,-35 8 0,-230 19 0,241-24 0,0 2 0,-26 8 0,31-7 0,-1-1 0,1 0 0,-39 1 0,-816-5 0,413-3 0,331 14 0,88-7 0,-47 1 0,-172-7-1365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3T19:14:40.2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62 68 24575,'76'1'0,"115"15"0,-14 7 0,-90-17 0,-62-6 0,0 2 0,45 8 0,-51-6 0,-1-1 0,1 0 0,-1-2 0,1 0 0,0-1 0,28-3 0,-47 3 0,0 0 0,1 0 0,-1 0 0,0 0 0,1 0 0,-1 0 0,0 0 0,1 0 0,-1 0 0,0 0 0,1 0 0,-1-1 0,0 1 0,0 0 0,1 0 0,-1 0 0,0 0 0,0 0 0,1-1 0,-1 1 0,0 0 0,0 0 0,1 0 0,-1-1 0,0 1 0,0 0 0,0 0 0,1-1 0,-1 1 0,0 0 0,0 0 0,0-1 0,0 1 0,0 0 0,0-1 0,0 1 0,0 0 0,0 0 0,1-1 0,-1 1 0,-11-11 0,-18-5 0,-7 6 0,-1 2 0,0 1 0,-73-4 0,-118 11 0,95 3 0,62-4 0,-79 3 0,148-3 0,1 1 0,-1 0 0,1 0 0,-1 0 0,1 1 0,0-1 0,-1 0 0,1 0 0,-1 1 0,1-1 0,-1 1 0,1 0 0,0-1 0,0 1 0,-1 0 0,1-1 0,0 1 0,0 0 0,0 0 0,0 0 0,0 0 0,0 0 0,0 1 0,0-1 0,0 0 0,0 0 0,0 1 0,1-1 0,-1 0 0,1 1 0,-1-1 0,1 0 0,-1 1 0,1-1 0,0 1 0,0-1 0,0 2 0,0 0 0,1-1 0,-1 1 0,1-1 0,0 0 0,0 1 0,0-1 0,0 0 0,1 0 0,-1 0 0,0 0 0,1 0 0,-1 0 0,1 0 0,0-1 0,0 1 0,0 0 0,0-1 0,0 0 0,0 1 0,0-1 0,4 2 0,13 2 0,0-1 0,1 0 0,-1-1 0,1-1 0,-1-1 0,1-1 0,-1-1 0,24-3 0,30 0 0,-11 4 0,27-1 0,142 16 0,-184-9 0,1-2 0,0-2 0,65-5 0,-104 1 0,0 1 0,-1-1 0,1 0 0,-1-1 0,1 0 0,14-8 0,-21 11 0,0-1 0,1 0 0,-1 0 0,-1-1 0,1 1 0,0 0 0,0-1 0,0 1 0,-1-1 0,1 0 0,-1 1 0,1-1 0,-1 0 0,0 0 0,1 0 0,-1 0 0,0 0 0,0 0 0,-1 0 0,1 0 0,0 0 0,-1-1 0,1 1 0,-1 0 0,0 0 0,1-1 0,-1 1 0,0 0 0,-1-1 0,1 1 0,-1-2 0,0 2 0,0 0 0,0 0 0,0 0 0,-1 0 0,1 0 0,0 1 0,-1-1 0,0 1 0,1-1 0,-1 1 0,0 0 0,0-1 0,0 1 0,0 0 0,0 0 0,0 0 0,0 1 0,0-1 0,0 0 0,0 1 0,0-1 0,-1 1 0,1 0 0,-2 0 0,-63-1 0,53 1 0,-11 1 0,-5 1 0,1-2 0,0-1 0,-1-1 0,-38-8 0,-14-3 0,55 10 0,-43-11 0,45 7-273,0 1 0,0 2 0,-1 0 0,-39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6/11/2025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60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96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67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3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53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2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6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86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9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6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3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88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44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7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68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F4F0-F0FC-02E8-FD21-4063E177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4DA3D-F654-37AF-923E-C49F7AAE0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F4D37F-5967-B30B-819E-024BB1753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78313-34D3-2F24-9DEE-531CA205A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775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4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461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93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52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7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7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99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46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164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96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12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03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48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22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53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48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4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9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59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43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7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37B6D-42A5-F449-2691-321A167F7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3419"/>
            <a:ext cx="12192000" cy="6861419"/>
            <a:chOff x="0" y="-3419"/>
            <a:chExt cx="12192000" cy="68614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2465C8-266D-104C-9C49-323DF4A8277E}"/>
                </a:ext>
              </a:extLst>
            </p:cNvPr>
            <p:cNvSpPr/>
            <p:nvPr userDrawn="1"/>
          </p:nvSpPr>
          <p:spPr>
            <a:xfrm>
              <a:off x="583746" y="4960030"/>
              <a:ext cx="1551214" cy="155121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7979A1C-BF60-B345-A664-2E4F7A3461EB}"/>
                </a:ext>
              </a:extLst>
            </p:cNvPr>
            <p:cNvSpPr/>
            <p:nvPr userDrawn="1"/>
          </p:nvSpPr>
          <p:spPr>
            <a:xfrm>
              <a:off x="1" y="4571999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80B3E-915C-2D4C-8608-596E1BFD6387}"/>
                </a:ext>
              </a:extLst>
            </p:cNvPr>
            <p:cNvSpPr/>
            <p:nvPr userDrawn="1"/>
          </p:nvSpPr>
          <p:spPr>
            <a:xfrm>
              <a:off x="1" y="5739492"/>
              <a:ext cx="1118508" cy="1118508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-3419"/>
              <a:ext cx="3927573" cy="3165022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E240E8A-950E-7946-826C-415CB5DACA43}"/>
                </a:ext>
              </a:extLst>
            </p:cNvPr>
            <p:cNvSpPr/>
            <p:nvPr userDrawn="1"/>
          </p:nvSpPr>
          <p:spPr>
            <a:xfrm>
              <a:off x="11024507" y="4580708"/>
              <a:ext cx="1167493" cy="2277292"/>
            </a:xfrm>
            <a:custGeom>
              <a:avLst/>
              <a:gdLst>
                <a:gd name="connsiteX0" fmla="*/ 1167473 w 1167493"/>
                <a:gd name="connsiteY0" fmla="*/ 0 h 2272167"/>
                <a:gd name="connsiteX1" fmla="*/ 1167493 w 1167493"/>
                <a:gd name="connsiteY1" fmla="*/ 0 h 2272167"/>
                <a:gd name="connsiteX2" fmla="*/ 1167493 w 1167493"/>
                <a:gd name="connsiteY2" fmla="*/ 492960 h 2272167"/>
                <a:gd name="connsiteX3" fmla="*/ 1167493 w 1167493"/>
                <a:gd name="connsiteY3" fmla="*/ 720385 h 2272167"/>
                <a:gd name="connsiteX4" fmla="*/ 1167493 w 1167493"/>
                <a:gd name="connsiteY4" fmla="*/ 2272167 h 2272167"/>
                <a:gd name="connsiteX5" fmla="*/ 0 w 1167493"/>
                <a:gd name="connsiteY5" fmla="*/ 2272167 h 2272167"/>
                <a:gd name="connsiteX6" fmla="*/ 0 w 1167493"/>
                <a:gd name="connsiteY6" fmla="*/ 1898074 h 2272167"/>
                <a:gd name="connsiteX7" fmla="*/ 0 w 1167493"/>
                <a:gd name="connsiteY7" fmla="*/ 1271597 h 2272167"/>
                <a:gd name="connsiteX8" fmla="*/ 0 w 1167493"/>
                <a:gd name="connsiteY8" fmla="*/ 1177688 h 2272167"/>
                <a:gd name="connsiteX9" fmla="*/ 1048124 w 1167493"/>
                <a:gd name="connsiteY9" fmla="*/ 6080 h 2272167"/>
                <a:gd name="connsiteX10" fmla="*/ 1167473 w 1167493"/>
                <a:gd name="connsiteY10" fmla="*/ 0 h 22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7493" h="2272167">
                  <a:moveTo>
                    <a:pt x="1167473" y="0"/>
                  </a:moveTo>
                  <a:lnTo>
                    <a:pt x="1167493" y="0"/>
                  </a:lnTo>
                  <a:lnTo>
                    <a:pt x="1167493" y="492960"/>
                  </a:lnTo>
                  <a:lnTo>
                    <a:pt x="1167493" y="720385"/>
                  </a:lnTo>
                  <a:lnTo>
                    <a:pt x="1167493" y="2272167"/>
                  </a:lnTo>
                  <a:lnTo>
                    <a:pt x="0" y="2272167"/>
                  </a:lnTo>
                  <a:lnTo>
                    <a:pt x="0" y="1898074"/>
                  </a:lnTo>
                  <a:lnTo>
                    <a:pt x="0" y="1271597"/>
                  </a:lnTo>
                  <a:lnTo>
                    <a:pt x="0" y="1177688"/>
                  </a:lnTo>
                  <a:cubicBezTo>
                    <a:pt x="0" y="567919"/>
                    <a:pt x="459408" y="66389"/>
                    <a:pt x="1048124" y="6080"/>
                  </a:cubicBezTo>
                  <a:lnTo>
                    <a:pt x="116747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232913"/>
            <a:ext cx="7096933" cy="3830130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779183" cy="1570038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4832"/>
            <a:ext cx="9779182" cy="3366813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AD52EA-B01E-8D38-D87A-BF7EB5B5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192001" cy="6864796"/>
            <a:chOff x="0" y="-1"/>
            <a:chExt cx="12192001" cy="68647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C79249-FDC0-364D-A734-AE1DE1605D28}"/>
                </a:ext>
              </a:extLst>
            </p:cNvPr>
            <p:cNvSpPr/>
            <p:nvPr userDrawn="1"/>
          </p:nvSpPr>
          <p:spPr>
            <a:xfrm>
              <a:off x="8264426" y="0"/>
              <a:ext cx="3927574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5FBB50-09C8-B64E-AE57-67C5E70810CB}"/>
                </a:ext>
              </a:extLst>
            </p:cNvPr>
            <p:cNvGrpSpPr/>
            <p:nvPr userDrawn="1"/>
          </p:nvGrpSpPr>
          <p:grpSpPr>
            <a:xfrm>
              <a:off x="8264427" y="3685939"/>
              <a:ext cx="3927573" cy="3178856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C68F289-2744-2F48-893A-3F17911625C8}"/>
                </a:ext>
              </a:extLst>
            </p:cNvPr>
            <p:cNvSpPr/>
            <p:nvPr userDrawn="1"/>
          </p:nvSpPr>
          <p:spPr>
            <a:xfrm>
              <a:off x="0" y="-1"/>
              <a:ext cx="1167493" cy="1167493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9563C76-BC00-DE47-88F5-C24D3CE3325A}"/>
                </a:ext>
              </a:extLst>
            </p:cNvPr>
            <p:cNvSpPr/>
            <p:nvPr userDrawn="1"/>
          </p:nvSpPr>
          <p:spPr>
            <a:xfrm>
              <a:off x="10228214" y="-1"/>
              <a:ext cx="1963787" cy="3178856"/>
            </a:xfrm>
            <a:custGeom>
              <a:avLst/>
              <a:gdLst>
                <a:gd name="connsiteX0" fmla="*/ 0 w 1963787"/>
                <a:gd name="connsiteY0" fmla="*/ 0 h 3178856"/>
                <a:gd name="connsiteX1" fmla="*/ 1963787 w 1963787"/>
                <a:gd name="connsiteY1" fmla="*/ 0 h 3178856"/>
                <a:gd name="connsiteX2" fmla="*/ 1963787 w 1963787"/>
                <a:gd name="connsiteY2" fmla="*/ 1967129 h 3178856"/>
                <a:gd name="connsiteX3" fmla="*/ 1963787 w 1963787"/>
                <a:gd name="connsiteY3" fmla="*/ 2349671 h 3178856"/>
                <a:gd name="connsiteX4" fmla="*/ 1963787 w 1963787"/>
                <a:gd name="connsiteY4" fmla="*/ 3178856 h 3178856"/>
                <a:gd name="connsiteX5" fmla="*/ 1963753 w 1963787"/>
                <a:gd name="connsiteY5" fmla="*/ 3178856 h 3178856"/>
                <a:gd name="connsiteX6" fmla="*/ 1763002 w 1963787"/>
                <a:gd name="connsiteY6" fmla="*/ 3168629 h 3178856"/>
                <a:gd name="connsiteX7" fmla="*/ 0 w 1963787"/>
                <a:gd name="connsiteY7" fmla="*/ 1197921 h 3178856"/>
                <a:gd name="connsiteX8" fmla="*/ 0 w 1963787"/>
                <a:gd name="connsiteY8" fmla="*/ 1039961 h 3178856"/>
                <a:gd name="connsiteX9" fmla="*/ 0 w 1963787"/>
                <a:gd name="connsiteY9" fmla="*/ 0 h 317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63787" h="3178856">
                  <a:moveTo>
                    <a:pt x="0" y="0"/>
                  </a:moveTo>
                  <a:lnTo>
                    <a:pt x="1963787" y="0"/>
                  </a:lnTo>
                  <a:lnTo>
                    <a:pt x="1963787" y="1967129"/>
                  </a:lnTo>
                  <a:lnTo>
                    <a:pt x="1963787" y="2349671"/>
                  </a:lnTo>
                  <a:lnTo>
                    <a:pt x="1963787" y="3178856"/>
                  </a:lnTo>
                  <a:lnTo>
                    <a:pt x="1963753" y="3178856"/>
                  </a:lnTo>
                  <a:lnTo>
                    <a:pt x="1763002" y="3168629"/>
                  </a:lnTo>
                  <a:cubicBezTo>
                    <a:pt x="772749" y="3067186"/>
                    <a:pt x="0" y="2223585"/>
                    <a:pt x="0" y="1197921"/>
                  </a:cubicBezTo>
                  <a:lnTo>
                    <a:pt x="0" y="103996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252549"/>
            <a:ext cx="6220278" cy="3262811"/>
          </a:xfrm>
        </p:spPr>
        <p:txBody>
          <a:bodyPr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85939"/>
            <a:ext cx="6220277" cy="291951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8864" y="102021"/>
            <a:ext cx="9779183" cy="174441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8865" y="2017467"/>
            <a:ext cx="9779182" cy="3366815"/>
          </a:xfr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71600"/>
            <a:ext cx="5486400" cy="4114800"/>
          </a:xfrm>
        </p:spPr>
        <p:txBody>
          <a:bodyPr anchor="ctr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124234B-E1C4-2616-9993-A23142AA69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3438" y="1168400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0D125-AB73-D276-4947-94204736A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0" y="457200"/>
            <a:ext cx="5120640" cy="3200400"/>
          </a:xfrm>
        </p:spPr>
        <p:txBody>
          <a:bodyPr anchor="b" anchorCtr="0">
            <a:noAutofit/>
          </a:bodyPr>
          <a:lstStyle>
            <a:lvl1pPr>
              <a:defRPr sz="60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3DBBF-E63D-81E5-E7CE-32F6F2C2F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3598" y="3657600"/>
            <a:ext cx="5120640" cy="18288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033732-ADA1-C540-7276-3FF5CDEF2C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4238" y="1157224"/>
            <a:ext cx="4500562" cy="45212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5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1"/>
            <a:ext cx="12208822" cy="6858003"/>
            <a:chOff x="0" y="-1"/>
            <a:chExt cx="12208822" cy="68580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734DEB1-EC02-2E42-9292-4ADD115060A5}"/>
                </a:ext>
              </a:extLst>
            </p:cNvPr>
            <p:cNvSpPr/>
            <p:nvPr userDrawn="1"/>
          </p:nvSpPr>
          <p:spPr>
            <a:xfrm rot="5400000" flipH="1" flipV="1">
              <a:off x="10344100" y="438098"/>
              <a:ext cx="2285999" cy="1409801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085"/>
            <a:ext cx="9779183" cy="1600835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ED44-783E-8705-4119-D7E9F7D4F2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166087" y="2652713"/>
            <a:ext cx="9780587" cy="3436936"/>
          </a:xfrm>
        </p:spPr>
        <p:txBody>
          <a:bodyPr>
            <a:normAutofit/>
          </a:bodyPr>
          <a:lstStyle>
            <a:lvl1pPr marL="3429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1pPr>
            <a:lvl2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09728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371600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7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BCE6F-2AA9-31FE-8148-33B480735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67EACEC-C2DD-EA42-8504-176673AD1F20}"/>
                </a:ext>
              </a:extLst>
            </p:cNvPr>
            <p:cNvSpPr/>
            <p:nvPr userDrawn="1"/>
          </p:nvSpPr>
          <p:spPr>
            <a:xfrm>
              <a:off x="0" y="0"/>
              <a:ext cx="8025490" cy="6858000"/>
            </a:xfrm>
            <a:custGeom>
              <a:avLst/>
              <a:gdLst>
                <a:gd name="connsiteX0" fmla="*/ 0 w 8025490"/>
                <a:gd name="connsiteY0" fmla="*/ 0 h 6858000"/>
                <a:gd name="connsiteX1" fmla="*/ 4596490 w 8025490"/>
                <a:gd name="connsiteY1" fmla="*/ 0 h 6858000"/>
                <a:gd name="connsiteX2" fmla="*/ 8025490 w 8025490"/>
                <a:gd name="connsiteY2" fmla="*/ 3429000 h 6858000"/>
                <a:gd name="connsiteX3" fmla="*/ 4596490 w 8025490"/>
                <a:gd name="connsiteY3" fmla="*/ 6858000 h 6858000"/>
                <a:gd name="connsiteX4" fmla="*/ 0 w 802549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25490" h="6858000">
                  <a:moveTo>
                    <a:pt x="0" y="0"/>
                  </a:moveTo>
                  <a:lnTo>
                    <a:pt x="4596490" y="0"/>
                  </a:lnTo>
                  <a:cubicBezTo>
                    <a:pt x="6490274" y="0"/>
                    <a:pt x="8025490" y="1535216"/>
                    <a:pt x="8025490" y="3429000"/>
                  </a:cubicBezTo>
                  <a:cubicBezTo>
                    <a:pt x="8025490" y="5322784"/>
                    <a:pt x="6490274" y="6858000"/>
                    <a:pt x="4596490" y="6858000"/>
                  </a:cubicBez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843C7E-5704-7A46-8974-F3BFA42E7310}"/>
                </a:ext>
              </a:extLst>
            </p:cNvPr>
            <p:cNvGrpSpPr/>
            <p:nvPr userDrawn="1"/>
          </p:nvGrpSpPr>
          <p:grpSpPr>
            <a:xfrm rot="16200000">
              <a:off x="8286528" y="2207195"/>
              <a:ext cx="3032351" cy="2443610"/>
              <a:chOff x="9857014" y="13834"/>
              <a:chExt cx="2334986" cy="1881641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FBF1E52-11FA-DC48-B7AD-75734232FFE8}"/>
                  </a:ext>
                </a:extLst>
              </p:cNvPr>
              <p:cNvSpPr/>
              <p:nvPr userDrawn="1"/>
            </p:nvSpPr>
            <p:spPr>
              <a:xfrm rot="5400000" flipH="1" flipV="1">
                <a:off x="10667433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850B620-49F5-3748-84AF-682555D52792}"/>
                  </a:ext>
                </a:extLst>
              </p:cNvPr>
              <p:cNvSpPr/>
              <p:nvPr userDrawn="1"/>
            </p:nvSpPr>
            <p:spPr>
              <a:xfrm rot="16200000" flipV="1">
                <a:off x="9499940" y="370908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B179973-08D2-EF40-B516-35E75E906394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811FF3-E48A-194D-8022-65F8C3A17449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77553"/>
            <a:ext cx="6245912" cy="3269447"/>
          </a:xfrm>
        </p:spPr>
        <p:txBody>
          <a:bodyPr bIns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492896"/>
            <a:ext cx="6245912" cy="91285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136526"/>
            <a:ext cx="9601200" cy="1653371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4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0E8D4A-B13C-C7EE-5E27-278124A1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1999" cy="6857999"/>
            <a:chOff x="1" y="1"/>
            <a:chExt cx="12191999" cy="685799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rot="5400000" flipH="1">
              <a:off x="1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69008"/>
            <a:ext cx="9779183" cy="1706563"/>
          </a:xfrm>
        </p:spPr>
        <p:txBody>
          <a:bodyPr anchor="b">
            <a:noAutofit/>
          </a:bodyPr>
          <a:lstStyle>
            <a:lvl1pPr>
              <a:defRPr sz="4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6B296A-EB6A-9BE9-E813-B15C46524F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167493" y="2023984"/>
            <a:ext cx="4663440" cy="3332832"/>
          </a:xfrm>
        </p:spPr>
        <p:txBody>
          <a:bodyPr>
            <a:normAutofit/>
          </a:bodyPr>
          <a:lstStyle>
            <a:lvl1pPr marL="530352" indent="-530352">
              <a:spcBef>
                <a:spcPts val="1000"/>
              </a:spcBef>
              <a:buFont typeface="+mj-lt"/>
              <a:buAutoNum type="arabicPeriod"/>
              <a:defRPr sz="2000">
                <a:solidFill>
                  <a:schemeClr val="bg1"/>
                </a:solidFill>
                <a:latin typeface="+mn-lt"/>
              </a:defRPr>
            </a:lvl1pPr>
            <a:lvl2pPr marL="1097280" indent="-530352">
              <a:spcBef>
                <a:spcPts val="1000"/>
              </a:spcBef>
              <a:buFont typeface="+mj-lt"/>
              <a:buAutoNum type="alphaLcPeriod"/>
              <a:defRPr sz="2000">
                <a:solidFill>
                  <a:schemeClr val="bg1"/>
                </a:solidFill>
                <a:latin typeface="+mn-lt"/>
              </a:defRPr>
            </a:lvl2pPr>
            <a:lvl3pPr marL="1645920" indent="-530352">
              <a:spcBef>
                <a:spcPts val="1000"/>
              </a:spcBef>
              <a:buFont typeface="+mj-lt"/>
              <a:buAutoNum type="arabicParenR"/>
              <a:defRPr sz="2000">
                <a:solidFill>
                  <a:schemeClr val="bg1"/>
                </a:solidFill>
                <a:latin typeface="+mn-lt"/>
              </a:defRPr>
            </a:lvl3pPr>
            <a:lvl4pPr marL="1920240" indent="-530352">
              <a:spcBef>
                <a:spcPts val="1000"/>
              </a:spcBef>
              <a:buFont typeface="+mj-lt"/>
              <a:buAutoNum type="alphaLcParenR"/>
              <a:defRPr sz="2000">
                <a:solidFill>
                  <a:schemeClr val="bg1"/>
                </a:solidFill>
                <a:latin typeface="+mn-lt"/>
              </a:defRPr>
            </a:lvl4pPr>
            <a:lvl5pPr marL="2560320" indent="-514350">
              <a:spcBef>
                <a:spcPts val="1000"/>
              </a:spcBef>
              <a:buFont typeface="+mj-lt"/>
              <a:buAutoNum type="romanLcPeriod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35B7D5-E7F8-1267-8942-3C97BE836B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3235" y="2023984"/>
            <a:ext cx="4663440" cy="333283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and Imag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EDB282-8288-C81F-52B5-048A3E80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208822" cy="6858002"/>
            <a:chOff x="0" y="0"/>
            <a:chExt cx="12208822" cy="685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62587F-7496-384A-AF40-18FC8CF0709D}"/>
                </a:ext>
              </a:extLst>
            </p:cNvPr>
            <p:cNvSpPr/>
            <p:nvPr userDrawn="1"/>
          </p:nvSpPr>
          <p:spPr>
            <a:xfrm>
              <a:off x="0" y="2286002"/>
              <a:ext cx="12208822" cy="45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DB028B-A475-224B-B675-A15A56CAD0BF}"/>
                </a:ext>
              </a:extLst>
            </p:cNvPr>
            <p:cNvSpPr/>
            <p:nvPr userDrawn="1"/>
          </p:nvSpPr>
          <p:spPr>
            <a:xfrm flipH="1">
              <a:off x="8597718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1C34955-105B-4D4D-B51D-754C5D38A85D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457200"/>
            <a:ext cx="10643508" cy="1371600"/>
          </a:xfrm>
        </p:spPr>
        <p:txBody>
          <a:bodyPr anchor="b">
            <a:noAutofit/>
          </a:bodyPr>
          <a:lstStyle>
            <a:lvl1pPr>
              <a:defRPr sz="42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7A1CF7-9B3B-E43E-830E-DAB65B60824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166088" y="2652713"/>
            <a:ext cx="5394959" cy="343693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283464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2pPr>
            <a:lvl3pPr marL="566928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850392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4pPr>
            <a:lvl5pPr marL="1133856" indent="-283464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D976D8D6-3BDC-1908-3425-FEE3EEF51A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7920" y="1447800"/>
            <a:ext cx="4214010" cy="421401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03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4" r:id="rId4"/>
    <p:sldLayoutId id="2147483671" r:id="rId5"/>
    <p:sldLayoutId id="2147483659" r:id="rId6"/>
    <p:sldLayoutId id="2147483668" r:id="rId7"/>
    <p:sldLayoutId id="2147483669" r:id="rId8"/>
    <p:sldLayoutId id="2147483675" r:id="rId9"/>
    <p:sldLayoutId id="2147483661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663" y="2854530"/>
            <a:ext cx="9779183" cy="1744415"/>
          </a:xfrm>
        </p:spPr>
        <p:txBody>
          <a:bodyPr/>
          <a:lstStyle/>
          <a:p>
            <a:r>
              <a:rPr lang="en-US" sz="3200" dirty="0"/>
              <a:t>MEDICAL ADVISORY COMMITTEE MEETING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691C20E-77DD-43D5-75D7-FC7421D68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24" y="1762897"/>
            <a:ext cx="7650979" cy="2318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64F3C-E8AC-794C-18C7-9BD567E4E000}"/>
              </a:ext>
            </a:extLst>
          </p:cNvPr>
          <p:cNvSpPr txBox="1"/>
          <p:nvPr/>
        </p:nvSpPr>
        <p:spPr>
          <a:xfrm>
            <a:off x="5436795" y="4598945"/>
            <a:ext cx="33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C755-A728-0CF4-7AD3-7342455E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5D64C-C808-9574-64FD-6611418BCC4B}"/>
              </a:ext>
            </a:extLst>
          </p:cNvPr>
          <p:cNvSpPr txBox="1"/>
          <p:nvPr/>
        </p:nvSpPr>
        <p:spPr>
          <a:xfrm>
            <a:off x="5841876" y="6211669"/>
            <a:ext cx="625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OB/GYN Delivery &amp; Post Care</a:t>
            </a:r>
          </a:p>
        </p:txBody>
      </p:sp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9BE7A90B-1CF9-EE6E-9B68-D92721F1B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52" y="0"/>
            <a:ext cx="5299364" cy="6858000"/>
          </a:xfrm>
          <a:prstGeom prst="rect">
            <a:avLst/>
          </a:prstGeom>
        </p:spPr>
      </p:pic>
      <p:pic>
        <p:nvPicPr>
          <p:cNvPr id="9" name="Picture 8" descr="A diagram of a company&#10;&#10;AI-generated content may be incorrect.">
            <a:extLst>
              <a:ext uri="{FF2B5EF4-FFF2-40B4-BE49-F238E27FC236}">
                <a16:creationId xmlns:a16="http://schemas.microsoft.com/office/drawing/2014/main" id="{BEA9AC50-8490-826E-E955-E57D49172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66" t="6586" r="5632" b="24514"/>
          <a:stretch>
            <a:fillRect/>
          </a:stretch>
        </p:blipFill>
        <p:spPr>
          <a:xfrm>
            <a:off x="5661498" y="1517514"/>
            <a:ext cx="4591456" cy="462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2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4445-2D3C-0D25-C12E-74490774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720" y="5287962"/>
            <a:ext cx="3834675" cy="1570038"/>
          </a:xfrm>
        </p:spPr>
        <p:txBody>
          <a:bodyPr/>
          <a:lstStyle/>
          <a:p>
            <a:r>
              <a:rPr lang="en-US" sz="3600" dirty="0"/>
              <a:t>Newborn</a:t>
            </a:r>
            <a:r>
              <a:rPr lang="en-US" dirty="0"/>
              <a:t> Care</a:t>
            </a:r>
          </a:p>
        </p:txBody>
      </p:sp>
      <p:pic>
        <p:nvPicPr>
          <p:cNvPr id="7" name="Content Placeholder 6" descr="A diagram of a flowchart&#10;&#10;AI-generated content may be incorrect.">
            <a:extLst>
              <a:ext uri="{FF2B5EF4-FFF2-40B4-BE49-F238E27FC236}">
                <a16:creationId xmlns:a16="http://schemas.microsoft.com/office/drawing/2014/main" id="{87526AFF-DF7C-EE6B-D3CB-680F96DE2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947" y="9459"/>
            <a:ext cx="5292053" cy="6848542"/>
          </a:xfrm>
        </p:spPr>
      </p:pic>
    </p:spTree>
    <p:extLst>
      <p:ext uri="{BB962C8B-B14F-4D97-AF65-F5344CB8AC3E}">
        <p14:creationId xmlns:p14="http://schemas.microsoft.com/office/powerpoint/2010/main" val="69050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ED1CA-1B57-9340-5293-07EF2B10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483" y="5196206"/>
            <a:ext cx="5399315" cy="1570038"/>
          </a:xfrm>
        </p:spPr>
        <p:txBody>
          <a:bodyPr/>
          <a:lstStyle/>
          <a:p>
            <a:r>
              <a:rPr lang="en-US" dirty="0"/>
              <a:t>Pediatric Tachycardia</a:t>
            </a:r>
          </a:p>
        </p:txBody>
      </p:sp>
      <p:pic>
        <p:nvPicPr>
          <p:cNvPr id="7" name="Content Placeholder 6" descr="A diagram of a company&#10;&#10;AI-generated content may be incorrect.">
            <a:extLst>
              <a:ext uri="{FF2B5EF4-FFF2-40B4-BE49-F238E27FC236}">
                <a16:creationId xmlns:a16="http://schemas.microsoft.com/office/drawing/2014/main" id="{6710134C-5485-D9F4-7B1D-6B9A2A7DD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547" y="0"/>
            <a:ext cx="5281893" cy="6835393"/>
          </a:xfrm>
        </p:spPr>
      </p:pic>
    </p:spTree>
    <p:extLst>
      <p:ext uri="{BB962C8B-B14F-4D97-AF65-F5344CB8AC3E}">
        <p14:creationId xmlns:p14="http://schemas.microsoft.com/office/powerpoint/2010/main" val="334056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B01E-EE91-6795-C80F-828794B4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513" y="5204636"/>
            <a:ext cx="5331397" cy="1570038"/>
          </a:xfrm>
        </p:spPr>
        <p:txBody>
          <a:bodyPr/>
          <a:lstStyle/>
          <a:p>
            <a:r>
              <a:rPr lang="en-US" sz="3600" dirty="0"/>
              <a:t>Pediatric Bradycardia</a:t>
            </a:r>
          </a:p>
        </p:txBody>
      </p:sp>
      <p:pic>
        <p:nvPicPr>
          <p:cNvPr id="5" name="Content Placeholder 4" descr="A diagram of a company&#10;&#10;AI-generated content may be incorrect.">
            <a:extLst>
              <a:ext uri="{FF2B5EF4-FFF2-40B4-BE49-F238E27FC236}">
                <a16:creationId xmlns:a16="http://schemas.microsoft.com/office/drawing/2014/main" id="{7374F00D-1B5F-8286-CCB5-E2099A5F1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467" y="-41457"/>
            <a:ext cx="5331397" cy="6899457"/>
          </a:xfrm>
        </p:spPr>
      </p:pic>
    </p:spTree>
    <p:extLst>
      <p:ext uri="{BB962C8B-B14F-4D97-AF65-F5344CB8AC3E}">
        <p14:creationId xmlns:p14="http://schemas.microsoft.com/office/powerpoint/2010/main" val="36939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ACD9A-9788-9BF5-E997-114D3667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913" y="5068449"/>
            <a:ext cx="9779183" cy="1570038"/>
          </a:xfrm>
        </p:spPr>
        <p:txBody>
          <a:bodyPr/>
          <a:lstStyle/>
          <a:p>
            <a:r>
              <a:rPr lang="en-US" sz="3600" dirty="0"/>
              <a:t>Pediatric ALOC</a:t>
            </a:r>
          </a:p>
        </p:txBody>
      </p:sp>
      <p:pic>
        <p:nvPicPr>
          <p:cNvPr id="5" name="Content Placeholder 4" descr="A diagram of a company&#10;&#10;AI-generated content may be incorrect.">
            <a:extLst>
              <a:ext uri="{FF2B5EF4-FFF2-40B4-BE49-F238E27FC236}">
                <a16:creationId xmlns:a16="http://schemas.microsoft.com/office/drawing/2014/main" id="{A9337B45-1916-11C9-AF70-4AFEB4A99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3316"/>
          <a:stretch/>
        </p:blipFill>
        <p:spPr>
          <a:xfrm>
            <a:off x="320375" y="-6616"/>
            <a:ext cx="6119336" cy="6864616"/>
          </a:xfrm>
        </p:spPr>
      </p:pic>
    </p:spTree>
    <p:extLst>
      <p:ext uri="{BB962C8B-B14F-4D97-AF65-F5344CB8AC3E}">
        <p14:creationId xmlns:p14="http://schemas.microsoft.com/office/powerpoint/2010/main" val="174388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0753-499A-690C-3750-25831C4D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84" y="5165726"/>
            <a:ext cx="9779183" cy="1570038"/>
          </a:xfrm>
        </p:spPr>
        <p:txBody>
          <a:bodyPr/>
          <a:lstStyle/>
          <a:p>
            <a:r>
              <a:rPr lang="en-US" sz="3600" dirty="0"/>
              <a:t>Pediatric Airway Obstruction</a:t>
            </a:r>
          </a:p>
        </p:txBody>
      </p:sp>
      <p:pic>
        <p:nvPicPr>
          <p:cNvPr id="7" name="Content Placeholder 6" descr="A diagram of a company&#10;&#10;AI-generated content may be incorrect.">
            <a:extLst>
              <a:ext uri="{FF2B5EF4-FFF2-40B4-BE49-F238E27FC236}">
                <a16:creationId xmlns:a16="http://schemas.microsoft.com/office/drawing/2014/main" id="{EEA4D21D-7B5E-62BA-CBFC-69F746195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347" y="-29985"/>
            <a:ext cx="5322533" cy="6887986"/>
          </a:xfrm>
        </p:spPr>
      </p:pic>
    </p:spTree>
    <p:extLst>
      <p:ext uri="{BB962C8B-B14F-4D97-AF65-F5344CB8AC3E}">
        <p14:creationId xmlns:p14="http://schemas.microsoft.com/office/powerpoint/2010/main" val="371373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8C20-8F38-031C-5CAB-F1F18FCC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8" y="5204637"/>
            <a:ext cx="9779183" cy="1570038"/>
          </a:xfrm>
        </p:spPr>
        <p:txBody>
          <a:bodyPr/>
          <a:lstStyle/>
          <a:p>
            <a:r>
              <a:rPr lang="en-US" sz="3600" dirty="0"/>
              <a:t>Pediatric Respiratory Distress</a:t>
            </a:r>
          </a:p>
        </p:txBody>
      </p:sp>
      <p:pic>
        <p:nvPicPr>
          <p:cNvPr id="5" name="Content Placeholder 4" descr="A diagram of a company&#10;&#10;AI-generated content may be incorrect.">
            <a:extLst>
              <a:ext uri="{FF2B5EF4-FFF2-40B4-BE49-F238E27FC236}">
                <a16:creationId xmlns:a16="http://schemas.microsoft.com/office/drawing/2014/main" id="{3BEB646E-80BB-8EDB-5256-616EF40CE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825" y="8899"/>
            <a:ext cx="5292486" cy="6849102"/>
          </a:xfrm>
        </p:spPr>
      </p:pic>
    </p:spTree>
    <p:extLst>
      <p:ext uri="{BB962C8B-B14F-4D97-AF65-F5344CB8AC3E}">
        <p14:creationId xmlns:p14="http://schemas.microsoft.com/office/powerpoint/2010/main" val="2604652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8105-B395-0919-B442-3D18664C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789" y="5146271"/>
            <a:ext cx="9779183" cy="1570038"/>
          </a:xfrm>
        </p:spPr>
        <p:txBody>
          <a:bodyPr/>
          <a:lstStyle/>
          <a:p>
            <a:r>
              <a:rPr lang="en-US" sz="3600" dirty="0"/>
              <a:t>Pediatric Trauma Care</a:t>
            </a:r>
          </a:p>
        </p:txBody>
      </p:sp>
      <p:pic>
        <p:nvPicPr>
          <p:cNvPr id="5" name="Content Placeholder 4" descr="A diagram of a company&#10;&#10;AI-generated content may be incorrect.">
            <a:extLst>
              <a:ext uri="{FF2B5EF4-FFF2-40B4-BE49-F238E27FC236}">
                <a16:creationId xmlns:a16="http://schemas.microsoft.com/office/drawing/2014/main" id="{1D94B5D9-3DA4-8E0D-2C53-98D5735E9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736" y="-3689"/>
            <a:ext cx="5302213" cy="6861690"/>
          </a:xfrm>
        </p:spPr>
      </p:pic>
    </p:spTree>
    <p:extLst>
      <p:ext uri="{BB962C8B-B14F-4D97-AF65-F5344CB8AC3E}">
        <p14:creationId xmlns:p14="http://schemas.microsoft.com/office/powerpoint/2010/main" val="265198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0A74-AC95-8B32-EBF4-20042F537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204" y="5287962"/>
            <a:ext cx="4850675" cy="1570038"/>
          </a:xfrm>
        </p:spPr>
        <p:txBody>
          <a:bodyPr/>
          <a:lstStyle/>
          <a:p>
            <a:r>
              <a:rPr lang="en-US" sz="3600" dirty="0"/>
              <a:t>Pediatric Fever/Sepsis</a:t>
            </a:r>
          </a:p>
        </p:txBody>
      </p:sp>
      <p:pic>
        <p:nvPicPr>
          <p:cNvPr id="7" name="Content Placeholder 6" descr="A diagram of a company&#10;&#10;AI-generated content may be incorrect.">
            <a:extLst>
              <a:ext uri="{FF2B5EF4-FFF2-40B4-BE49-F238E27FC236}">
                <a16:creationId xmlns:a16="http://schemas.microsoft.com/office/drawing/2014/main" id="{018F2BA4-1B2E-3E2A-D6C5-6D9BF7DA6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655" y="-28867"/>
            <a:ext cx="5321668" cy="6886867"/>
          </a:xfrm>
        </p:spPr>
      </p:pic>
    </p:spTree>
    <p:extLst>
      <p:ext uri="{BB962C8B-B14F-4D97-AF65-F5344CB8AC3E}">
        <p14:creationId xmlns:p14="http://schemas.microsoft.com/office/powerpoint/2010/main" val="1611471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2E80-9B1D-16AA-31D5-25D3CD11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680" y="5287962"/>
            <a:ext cx="6423313" cy="1570038"/>
          </a:xfrm>
        </p:spPr>
        <p:txBody>
          <a:bodyPr/>
          <a:lstStyle/>
          <a:p>
            <a:r>
              <a:rPr lang="en-US" sz="3600" dirty="0"/>
              <a:t>Pediatric Non-Traumatic Shock</a:t>
            </a:r>
          </a:p>
        </p:txBody>
      </p:sp>
      <p:pic>
        <p:nvPicPr>
          <p:cNvPr id="7" name="Content Placeholder 6" descr="A diagram of a company&#10;&#10;AI-generated content may be incorrect.">
            <a:extLst>
              <a:ext uri="{FF2B5EF4-FFF2-40B4-BE49-F238E27FC236}">
                <a16:creationId xmlns:a16="http://schemas.microsoft.com/office/drawing/2014/main" id="{ED936F4B-0FDE-257D-DBF5-9960CDDDA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651" y="34079"/>
            <a:ext cx="5273029" cy="6823922"/>
          </a:xfrm>
        </p:spPr>
      </p:pic>
    </p:spTree>
    <p:extLst>
      <p:ext uri="{BB962C8B-B14F-4D97-AF65-F5344CB8AC3E}">
        <p14:creationId xmlns:p14="http://schemas.microsoft.com/office/powerpoint/2010/main" val="326291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45D6-FC3D-465D-073B-4C1DC808B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61" y="-143459"/>
            <a:ext cx="8610600" cy="1087042"/>
          </a:xfrm>
        </p:spPr>
        <p:txBody>
          <a:bodyPr/>
          <a:lstStyle/>
          <a:p>
            <a:r>
              <a:rPr lang="en-US" b="0" dirty="0">
                <a:latin typeface="Rastanty Cortez" panose="02000506000000020003" pitchFamily="2" charset="0"/>
              </a:rPr>
              <a:t>Meeting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013BE-29BE-DAFE-ACE1-52CD61300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294" y="3918857"/>
            <a:ext cx="8289412" cy="912850"/>
          </a:xfrm>
        </p:spPr>
        <p:txBody>
          <a:bodyPr/>
          <a:lstStyle/>
          <a:p>
            <a:r>
              <a:rPr lang="en-US" sz="5400" dirty="0">
                <a:latin typeface="Rastanty Cortez" panose="02000506000000020003" pitchFamily="2" charset="0"/>
              </a:rPr>
              <a:t>Zoom:</a:t>
            </a:r>
            <a:r>
              <a:rPr lang="en-US" sz="2400" dirty="0">
                <a:latin typeface="Bulgatti" pitchFamily="2" charset="0"/>
              </a:rPr>
              <a:t> </a:t>
            </a:r>
          </a:p>
          <a:p>
            <a:r>
              <a:rPr lang="en-US" sz="2400" b="1" dirty="0">
                <a:latin typeface="Bulgatti" pitchFamily="2" charset="0"/>
              </a:rPr>
              <a:t>		</a:t>
            </a:r>
            <a:r>
              <a:rPr lang="en-US" sz="2000" b="1" dirty="0"/>
              <a:t>Meeting ID:  </a:t>
            </a:r>
            <a:r>
              <a:rPr lang="en-US" sz="2400" b="1" i="0" u="sng" dirty="0">
                <a:effectLst/>
                <a:latin typeface="Almaden Sans"/>
              </a:rPr>
              <a:t>872 3738 4805</a:t>
            </a:r>
            <a:r>
              <a:rPr lang="en-US" sz="2400" b="1" i="0" dirty="0">
                <a:effectLst/>
                <a:latin typeface="Almaden Sans"/>
              </a:rPr>
              <a:t>  </a:t>
            </a:r>
          </a:p>
          <a:p>
            <a:r>
              <a:rPr lang="en-US" sz="2400" b="1" dirty="0">
                <a:latin typeface="Almaden Sans"/>
              </a:rPr>
              <a:t>		</a:t>
            </a:r>
            <a:r>
              <a:rPr lang="en-US" sz="2000" b="1" dirty="0"/>
              <a:t>Passcode:  </a:t>
            </a:r>
            <a:r>
              <a:rPr lang="en-US" sz="2400" b="1" u="sng" dirty="0"/>
              <a:t>429320</a:t>
            </a:r>
            <a:endParaRPr lang="en-US" sz="2400" b="1" dirty="0"/>
          </a:p>
          <a:p>
            <a:endParaRPr lang="en-US" sz="2000" b="1" dirty="0"/>
          </a:p>
          <a:p>
            <a:r>
              <a:rPr lang="en-US" sz="5400" dirty="0">
                <a:latin typeface="Rastanty Cortez" panose="02000506000000020003" pitchFamily="2" charset="0"/>
              </a:rPr>
              <a:t>In Person Attendance:</a:t>
            </a:r>
            <a:r>
              <a:rPr lang="en-US" sz="2400" dirty="0">
                <a:latin typeface="Bulgatti" pitchFamily="2" charset="0"/>
              </a:rPr>
              <a:t>:</a:t>
            </a:r>
          </a:p>
          <a:p>
            <a:r>
              <a:rPr lang="en-US" sz="2000" b="1" dirty="0"/>
              <a:t>		Quincy Fire Department</a:t>
            </a:r>
          </a:p>
          <a:p>
            <a:r>
              <a:rPr lang="en-US" sz="2000" b="1" dirty="0"/>
              <a:t>		505 Lawrence St</a:t>
            </a:r>
          </a:p>
          <a:p>
            <a:r>
              <a:rPr lang="en-US" sz="2000" b="1" dirty="0"/>
              <a:t>		Quincy, California</a:t>
            </a:r>
          </a:p>
          <a:p>
            <a:r>
              <a:rPr lang="en-US" sz="2000" b="1" dirty="0"/>
              <a:t>		95971</a:t>
            </a:r>
          </a:p>
          <a:p>
            <a:r>
              <a:rPr lang="en-US" sz="2000" b="1" dirty="0"/>
              <a:t>	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9376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E4455-90A3-C87A-012A-78478ABA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423" y="5287962"/>
            <a:ext cx="3913577" cy="1570038"/>
          </a:xfrm>
        </p:spPr>
        <p:txBody>
          <a:bodyPr/>
          <a:lstStyle/>
          <a:p>
            <a:r>
              <a:rPr lang="en-US" sz="3600" dirty="0"/>
              <a:t>Adult Bradycardia</a:t>
            </a:r>
          </a:p>
        </p:txBody>
      </p:sp>
      <p:pic>
        <p:nvPicPr>
          <p:cNvPr id="5" name="Content Placeholder 4" descr="A diagram of a company&#10;&#10;AI-generated content may be incorrect.">
            <a:extLst>
              <a:ext uri="{FF2B5EF4-FFF2-40B4-BE49-F238E27FC236}">
                <a16:creationId xmlns:a16="http://schemas.microsoft.com/office/drawing/2014/main" id="{03A1CE0A-60DC-5DE9-CA59-106210EEC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8395" y="0"/>
            <a:ext cx="5308266" cy="6869523"/>
          </a:xfrm>
        </p:spPr>
      </p:pic>
    </p:spTree>
    <p:extLst>
      <p:ext uri="{BB962C8B-B14F-4D97-AF65-F5344CB8AC3E}">
        <p14:creationId xmlns:p14="http://schemas.microsoft.com/office/powerpoint/2010/main" val="42579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CFB73D-B7C9-A177-04F3-E48E841A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663" y="3014743"/>
            <a:ext cx="9779183" cy="828514"/>
          </a:xfrm>
        </p:spPr>
        <p:txBody>
          <a:bodyPr/>
          <a:lstStyle/>
          <a:p>
            <a:pPr algn="ctr"/>
            <a:r>
              <a:rPr lang="en-US" sz="8000" dirty="0"/>
              <a:t>PROVIDER UPDATES</a:t>
            </a:r>
          </a:p>
        </p:txBody>
      </p:sp>
    </p:spTree>
    <p:extLst>
      <p:ext uri="{BB962C8B-B14F-4D97-AF65-F5344CB8AC3E}">
        <p14:creationId xmlns:p14="http://schemas.microsoft.com/office/powerpoint/2010/main" val="265210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F58C-138C-55F4-DA77-4C3F06C8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5" y="3679371"/>
            <a:ext cx="10643508" cy="1371600"/>
          </a:xfrm>
        </p:spPr>
        <p:txBody>
          <a:bodyPr/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NOR-CAL EMS UPDATES</a:t>
            </a:r>
          </a:p>
        </p:txBody>
      </p:sp>
    </p:spTree>
    <p:extLst>
      <p:ext uri="{BB962C8B-B14F-4D97-AF65-F5344CB8AC3E}">
        <p14:creationId xmlns:p14="http://schemas.microsoft.com/office/powerpoint/2010/main" val="362649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1794-F083-3037-523D-C1AB22D4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978" y="2344123"/>
            <a:ext cx="9779183" cy="1706563"/>
          </a:xfrm>
        </p:spPr>
        <p:txBody>
          <a:bodyPr/>
          <a:lstStyle/>
          <a:p>
            <a:r>
              <a:rPr lang="en-US" sz="8000" dirty="0"/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548933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00735-3129-D6A1-B670-7EC01CFAF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827512-E2DA-5529-8282-FEBEAA4D5591}"/>
              </a:ext>
            </a:extLst>
          </p:cNvPr>
          <p:cNvSpPr txBox="1"/>
          <p:nvPr/>
        </p:nvSpPr>
        <p:spPr>
          <a:xfrm>
            <a:off x="758758" y="3142034"/>
            <a:ext cx="6896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RUN REVIEW</a:t>
            </a:r>
          </a:p>
        </p:txBody>
      </p:sp>
    </p:spTree>
    <p:extLst>
      <p:ext uri="{BB962C8B-B14F-4D97-AF65-F5344CB8AC3E}">
        <p14:creationId xmlns:p14="http://schemas.microsoft.com/office/powerpoint/2010/main" val="35635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988A3-61D8-16DA-D6C5-FC7C8CA8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320"/>
            <a:ext cx="12192000" cy="55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32F6-CD84-AFA4-4BC4-9E616035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Rastanty Cortez" panose="02000506000000020003" pitchFamily="2" charset="0"/>
              </a:rPr>
              <a:t>Important Information</a:t>
            </a:r>
            <a:r>
              <a:rPr lang="en-US" dirty="0">
                <a:latin typeface="Rastanty Cortez" panose="02000506000000020003" pitchFamily="2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3907-7F70-64D9-CD2B-ED89522DD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Dispatched Code 2, Public Assist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Pt is a </a:t>
            </a:r>
            <a:r>
              <a:rPr lang="en-US" b="1" dirty="0"/>
              <a:t>65YOF,</a:t>
            </a:r>
            <a:r>
              <a:rPr lang="en-US" dirty="0"/>
              <a:t> 42kg (92lbs)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Mechanical fall </a:t>
            </a:r>
            <a:r>
              <a:rPr lang="en-US" dirty="0"/>
              <a:t>5 days earlier, no previous care for injuries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Avulsion to RT arm</a:t>
            </a:r>
            <a:r>
              <a:rPr lang="en-US" dirty="0"/>
              <a:t>, multiple issues with bleeding control over the 5 days leading up to calling 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Medications</a:t>
            </a:r>
            <a:r>
              <a:rPr lang="en-US" dirty="0"/>
              <a:t>: Plavix, Albuterol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PMHx</a:t>
            </a:r>
            <a:r>
              <a:rPr lang="en-US" dirty="0"/>
              <a:t>: Alcoholism, Bipolar, Heart Failure, COPD, &amp; other Substance Abuse Issues</a:t>
            </a:r>
          </a:p>
        </p:txBody>
      </p:sp>
    </p:spTree>
    <p:extLst>
      <p:ext uri="{BB962C8B-B14F-4D97-AF65-F5344CB8AC3E}">
        <p14:creationId xmlns:p14="http://schemas.microsoft.com/office/powerpoint/2010/main" val="1456522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3829-F079-6C89-CE6F-A179C8E4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Rastanty Cortez" panose="02000506000000020003" pitchFamily="2" charset="0"/>
              </a:rPr>
              <a:t>Pertinent Assessment Findings: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2CF26-6DA8-AEB5-93F7-3A47667C7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VS: BP 59/P; HR 126; RR 18; SpO2 @ 87% on 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Initially no detectable pulses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Skin: Pale, tenting, mottled, poor turgor, dry, cold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Cap refill more than 4 seconds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Unknown estimated blood loss; currently no active bleeding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63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B689-9740-16BE-CA96-1DEEE615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Rastanty Cortez" panose="02000506000000020003" pitchFamily="2" charset="0"/>
              </a:rPr>
              <a:t>Initial Treatments</a:t>
            </a:r>
            <a:r>
              <a:rPr lang="en-US" sz="4800" dirty="0">
                <a:latin typeface="Rastanty Cortez" panose="02000506000000020003" pitchFamily="2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A8A0-B675-501D-0A9F-6F48D9EAF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IV with 20 g. TVI 250mL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Oxygen @ 2lpm NC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ECG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Blood Glucose @ 110mg/dL</a:t>
            </a:r>
          </a:p>
        </p:txBody>
      </p:sp>
    </p:spTree>
    <p:extLst>
      <p:ext uri="{BB962C8B-B14F-4D97-AF65-F5344CB8AC3E}">
        <p14:creationId xmlns:p14="http://schemas.microsoft.com/office/powerpoint/2010/main" val="3674611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0C63-8733-C9A8-F537-7E020FF1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Rastanty Cortez" panose="02000506000000020003" pitchFamily="2" charset="0"/>
              </a:rPr>
              <a:t>Any other treatments to consider?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7B57-B325-0828-3969-0599BE031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Scene to ED</a:t>
            </a:r>
            <a:r>
              <a:rPr lang="en-US" dirty="0"/>
              <a:t>: 2-minute transport</a:t>
            </a:r>
          </a:p>
        </p:txBody>
      </p:sp>
    </p:spTree>
    <p:extLst>
      <p:ext uri="{BB962C8B-B14F-4D97-AF65-F5344CB8AC3E}">
        <p14:creationId xmlns:p14="http://schemas.microsoft.com/office/powerpoint/2010/main" val="9406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3" y="413307"/>
            <a:ext cx="9779183" cy="692636"/>
          </a:xfrm>
        </p:spPr>
        <p:txBody>
          <a:bodyPr/>
          <a:lstStyle/>
          <a:p>
            <a:r>
              <a:rPr lang="en-US" sz="5400" dirty="0">
                <a:latin typeface="Rastanty Cortez" panose="02000506000000020003" pitchFamily="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043" y="1310224"/>
            <a:ext cx="9779182" cy="53339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571500">
              <a:buAutoNum type="romanUcPeriod"/>
            </a:pPr>
            <a:r>
              <a:rPr lang="en-US" dirty="0"/>
              <a:t>Welcome &amp; Introductions</a:t>
            </a:r>
          </a:p>
          <a:p>
            <a:pPr marL="571500" indent="-571500">
              <a:buAutoNum type="romanUcPeriod"/>
            </a:pPr>
            <a:r>
              <a:rPr lang="en-US" dirty="0"/>
              <a:t>Completed &amp; Approved Policies</a:t>
            </a:r>
          </a:p>
          <a:p>
            <a:pPr marL="571500" indent="-571500">
              <a:buFont typeface="Arial" panose="020B0604020202020204" pitchFamily="34" charset="0"/>
              <a:buAutoNum type="romanUcPeriod"/>
            </a:pPr>
            <a:r>
              <a:rPr lang="en-US" dirty="0"/>
              <a:t>Current Policy &amp; Treatment Guidelines Updates &amp; Discussion  </a:t>
            </a:r>
          </a:p>
          <a:p>
            <a:pPr marL="571500" indent="-571500">
              <a:buAutoNum type="romanUcPeriod"/>
            </a:pPr>
            <a:r>
              <a:rPr lang="en-US" dirty="0"/>
              <a:t>Policies &amp; Treatment Guidelines (Slides 6-20)</a:t>
            </a:r>
          </a:p>
          <a:p>
            <a:pPr marL="571500" indent="-571500">
              <a:buAutoNum type="romanUcPeriod"/>
            </a:pPr>
            <a:r>
              <a:rPr lang="en-US" dirty="0"/>
              <a:t>Provider updates</a:t>
            </a:r>
          </a:p>
          <a:p>
            <a:pPr marL="571500" indent="-571500">
              <a:buAutoNum type="romanUcPeriod"/>
            </a:pPr>
            <a:r>
              <a:rPr lang="en-US" dirty="0"/>
              <a:t>Nor-Cal EMS Updates</a:t>
            </a:r>
          </a:p>
          <a:p>
            <a:pPr marL="571500" indent="-571500">
              <a:buAutoNum type="romanUcPeriod"/>
            </a:pPr>
            <a:r>
              <a:rPr lang="en-US" dirty="0"/>
              <a:t>Open Discussion</a:t>
            </a:r>
          </a:p>
          <a:p>
            <a:pPr marL="571500" indent="-571500">
              <a:buAutoNum type="romanUcPeriod"/>
            </a:pPr>
            <a:r>
              <a:rPr lang="en-US" dirty="0"/>
              <a:t>Run Review (optional)</a:t>
            </a:r>
          </a:p>
          <a:p>
            <a:pPr marL="571500" indent="-571500">
              <a:buAutoNum type="romanUcPeriod"/>
            </a:pPr>
            <a:r>
              <a:rPr lang="en-US" dirty="0"/>
              <a:t>Steps to get CEU</a:t>
            </a:r>
          </a:p>
          <a:p>
            <a:pPr marL="571500" indent="-571500">
              <a:buAutoNum type="romanUcPeriod"/>
            </a:pPr>
            <a:r>
              <a:rPr lang="en-US" dirty="0"/>
              <a:t>Meeting Schedule</a:t>
            </a:r>
          </a:p>
          <a:p>
            <a:pPr marL="571500" indent="-571500">
              <a:buAutoNum type="romanUcPeriod"/>
            </a:pPr>
            <a:endParaRPr lang="en-US" dirty="0"/>
          </a:p>
          <a:p>
            <a:pPr marL="571500" indent="-571500"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0040-C63F-2E6D-0AD1-EB6BA325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8304DA-CCEB-072A-4BF7-180E4968A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536" y="315661"/>
            <a:ext cx="11896928" cy="622667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F83EFED-16B7-3D91-7368-458BA0CDFFFE}"/>
                  </a:ext>
                </a:extLst>
              </p14:cNvPr>
              <p14:cNvContentPartPr/>
              <p14:nvPr/>
            </p14:nvContentPartPr>
            <p14:xfrm>
              <a:off x="3617828" y="1661729"/>
              <a:ext cx="302040" cy="16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F83EFED-16B7-3D91-7368-458BA0CDFF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1828" y="1625729"/>
                <a:ext cx="3736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29E402-A503-DBF1-2BA8-358A5C5CEBE2}"/>
                  </a:ext>
                </a:extLst>
              </p14:cNvPr>
              <p14:cNvContentPartPr/>
              <p14:nvPr/>
            </p14:nvContentPartPr>
            <p14:xfrm>
              <a:off x="5374628" y="1669649"/>
              <a:ext cx="3027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29E402-A503-DBF1-2BA8-358A5C5CEB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8628" y="1633649"/>
                <a:ext cx="374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B0B90D-3268-58AD-E02E-87F735DCFDDF}"/>
                  </a:ext>
                </a:extLst>
              </p14:cNvPr>
              <p14:cNvContentPartPr/>
              <p14:nvPr/>
            </p14:nvContentPartPr>
            <p14:xfrm>
              <a:off x="3347108" y="6130111"/>
              <a:ext cx="342360" cy="8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B0B90D-3268-58AD-E02E-87F735DCFD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1108" y="6094111"/>
                <a:ext cx="41400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5C5878-1A78-F888-5E0C-DE79B470A3D1}"/>
                  </a:ext>
                </a:extLst>
              </p14:cNvPr>
              <p14:cNvContentPartPr/>
              <p14:nvPr/>
            </p14:nvContentPartPr>
            <p14:xfrm>
              <a:off x="10471148" y="5930671"/>
              <a:ext cx="871200" cy="65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5C5878-1A78-F888-5E0C-DE79B470A3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35508" y="5894671"/>
                <a:ext cx="9428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D62D198-58D0-3570-BC46-E7C1C4B384D3}"/>
                  </a:ext>
                </a:extLst>
              </p14:cNvPr>
              <p14:cNvContentPartPr/>
              <p14:nvPr/>
            </p14:nvContentPartPr>
            <p14:xfrm>
              <a:off x="8215028" y="5779863"/>
              <a:ext cx="379800" cy="65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D62D198-58D0-3570-BC46-E7C1C4B384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79388" y="5744223"/>
                <a:ext cx="45144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9970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EF755D-B4CF-2B50-C7B2-0E42C3F45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595150" y="-688855"/>
            <a:ext cx="6682653" cy="8411057"/>
          </a:xfrm>
        </p:spPr>
      </p:pic>
    </p:spTree>
    <p:extLst>
      <p:ext uri="{BB962C8B-B14F-4D97-AF65-F5344CB8AC3E}">
        <p14:creationId xmlns:p14="http://schemas.microsoft.com/office/powerpoint/2010/main" val="156558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03BFE-270D-2488-4ECF-7C0378D9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Rastanty Cortez" panose="02000506000000020003" pitchFamily="2" charset="0"/>
              </a:rPr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390B4-577B-6DE6-8299-DBE1F963A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37" y="1706564"/>
            <a:ext cx="10698442" cy="33668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Same patient, now being sent to a higher level of care by ground ambulance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Blood transfusion with Packed RBCs @ 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Norepinephrine administered @ 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Tourniquet applied during Interfacility Transport for recurrent bleeding (2116)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6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6BD7-E6F1-951A-BF8E-24867F05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-263524"/>
            <a:ext cx="9779183" cy="1570038"/>
          </a:xfrm>
        </p:spPr>
        <p:txBody>
          <a:bodyPr/>
          <a:lstStyle/>
          <a:p>
            <a:r>
              <a:rPr lang="en-US" sz="6000" dirty="0">
                <a:latin typeface="Rastanty Cortez" panose="02000506000000020003" pitchFamily="2" charset="0"/>
              </a:rPr>
              <a:t>More VS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2482C-C3F7-86E4-90AD-34612A99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909"/>
          <a:stretch>
            <a:fillRect/>
          </a:stretch>
        </p:blipFill>
        <p:spPr>
          <a:xfrm>
            <a:off x="0" y="1974715"/>
            <a:ext cx="12180691" cy="313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89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7237C-AA72-86F6-E8DA-107B4B65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111" y="2390628"/>
            <a:ext cx="9779183" cy="1570038"/>
          </a:xfrm>
        </p:spPr>
        <p:txBody>
          <a:bodyPr/>
          <a:lstStyle/>
          <a:p>
            <a:r>
              <a:rPr lang="en-US" sz="6600" dirty="0">
                <a:latin typeface="Rastanty Cortez" panose="02000506000000020003" pitchFamily="2" charset="0"/>
              </a:rPr>
              <a:t>Outcome? Questions? Discussion?</a:t>
            </a:r>
          </a:p>
        </p:txBody>
      </p:sp>
    </p:spTree>
    <p:extLst>
      <p:ext uri="{BB962C8B-B14F-4D97-AF65-F5344CB8AC3E}">
        <p14:creationId xmlns:p14="http://schemas.microsoft.com/office/powerpoint/2010/main" val="3168454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 up view of platelets in the blood">
            <a:extLst>
              <a:ext uri="{FF2B5EF4-FFF2-40B4-BE49-F238E27FC236}">
                <a16:creationId xmlns:a16="http://schemas.microsoft.com/office/drawing/2014/main" id="{8D782C8F-ECBB-641C-D1DD-72E6D61D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</a:blip>
          <a:stretch>
            <a:fillRect/>
          </a:stretch>
        </p:blipFill>
        <p:spPr>
          <a:xfrm>
            <a:off x="322" y="0"/>
            <a:ext cx="121913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92786-2840-5E64-D800-65527310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bg1"/>
                </a:solidFill>
                <a:latin typeface="Rastanty Cortez" panose="02000506000000020003" pitchFamily="2" charset="0"/>
              </a:rPr>
              <a:t>All about the blood....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D169E-A632-BEDB-1FF5-3E4CAA576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1745593"/>
            <a:ext cx="9779183" cy="33668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average human adult has approximately 5 Liters of blood, this is roughly 7% of their overall body weight.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60,000 Americans die each year from uncontrolled bleeding (1.5 million deaths/year worldwide).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Type O- is considered the universal blood donor type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 can lose approximately 1 Liter of blood without harm.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human body produces 2 million red blood cells every second.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Someone needs blood in the United States every 2 seconds.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09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blood cells suspended in mid-air">
            <a:extLst>
              <a:ext uri="{FF2B5EF4-FFF2-40B4-BE49-F238E27FC236}">
                <a16:creationId xmlns:a16="http://schemas.microsoft.com/office/drawing/2014/main" id="{E4421DEC-9C77-80DE-3DB9-89625B04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D7682-0AAD-7B98-A937-C0AA961F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bg1"/>
                </a:solidFill>
                <a:latin typeface="Rastanty Cortez" panose="02000506000000020003" pitchFamily="2" charset="0"/>
              </a:rPr>
              <a:t>Please Donate!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2638E-9E99-F973-288B-756268FBE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2" y="1706564"/>
            <a:ext cx="9779182" cy="33668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January 2024, the Red Cross announced an emergency blood shortage nationwide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 June 4, 2025, New York Blood Donation announced a critical shortage.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3% of the population donates blood </a:t>
            </a:r>
            <a:r>
              <a:rPr lang="en-US" sz="2000" dirty="0">
                <a:solidFill>
                  <a:schemeClr val="bg1"/>
                </a:solidFill>
              </a:rPr>
              <a:t>(that # decreased during COVID)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Studies show that donating blood regularly can improve heart health and lower blood pressure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 donation can save 3 lives!</a:t>
            </a:r>
          </a:p>
        </p:txBody>
      </p:sp>
    </p:spTree>
    <p:extLst>
      <p:ext uri="{BB962C8B-B14F-4D97-AF65-F5344CB8AC3E}">
        <p14:creationId xmlns:p14="http://schemas.microsoft.com/office/powerpoint/2010/main" val="1702353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44F4-3DBA-BB32-1472-1989FEE45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0" y="1034801"/>
            <a:ext cx="9167339" cy="783805"/>
          </a:xfrm>
        </p:spPr>
        <p:txBody>
          <a:bodyPr/>
          <a:lstStyle/>
          <a:p>
            <a:r>
              <a:rPr lang="en-US" sz="4800" dirty="0">
                <a:latin typeface="Rastanty Cortez" panose="02000506000000020003" pitchFamily="2" charset="0"/>
              </a:rPr>
              <a:t>Steps to get CEU</a:t>
            </a:r>
            <a:r>
              <a:rPr lang="en-US" sz="4800" dirty="0"/>
              <a:t>:	</a:t>
            </a:r>
          </a:p>
        </p:txBody>
      </p:sp>
      <p:pic>
        <p:nvPicPr>
          <p:cNvPr id="5" name="Content Placeholder 4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C9C95E9F-078C-3105-4AE9-6A096B9B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829" y="1977827"/>
            <a:ext cx="3664761" cy="36647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F7268D-2714-CE78-A42F-A8361690D41A}"/>
              </a:ext>
            </a:extLst>
          </p:cNvPr>
          <p:cNvSpPr txBox="1"/>
          <p:nvPr/>
        </p:nvSpPr>
        <p:spPr>
          <a:xfrm>
            <a:off x="4127771" y="1479010"/>
            <a:ext cx="80642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Use QR code to submit evaluation &amp; test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Include </a:t>
            </a:r>
            <a:r>
              <a:rPr lang="en-US" b="1" dirty="0"/>
              <a:t>Name &amp; Certification #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Use the </a:t>
            </a:r>
            <a:r>
              <a:rPr lang="en-US" b="1" dirty="0"/>
              <a:t>email</a:t>
            </a:r>
            <a:r>
              <a:rPr lang="en-US" dirty="0"/>
              <a:t> you want your CEU’s sent 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Each Run Review will be worth one </a:t>
            </a:r>
            <a:r>
              <a:rPr lang="en-US" b="1" dirty="0"/>
              <a:t>(1) </a:t>
            </a:r>
            <a:r>
              <a:rPr lang="en-US" dirty="0"/>
              <a:t>CEU</a:t>
            </a:r>
            <a:r>
              <a:rPr lang="en-US" b="1" dirty="0"/>
              <a:t> </a:t>
            </a:r>
            <a:r>
              <a:rPr lang="en-US" dirty="0"/>
              <a:t>Hour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Link to get CEUs will be open for </a:t>
            </a:r>
            <a:r>
              <a:rPr lang="en-US" b="1" u="sng" dirty="0"/>
              <a:t>2 weeks </a:t>
            </a:r>
            <a:r>
              <a:rPr lang="en-US" dirty="0"/>
              <a:t>following the completion of the MAC Meeting. If you miss the 2-week deadline, you will not be eligible to receive the CEU for that meeting.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u="sng" dirty="0"/>
              <a:t>Sign roster (in chat or in person), </a:t>
            </a:r>
            <a:r>
              <a:rPr lang="en-US" u="none" dirty="0"/>
              <a:t>complete </a:t>
            </a:r>
            <a:r>
              <a:rPr lang="en-US" dirty="0"/>
              <a:t>evaluation form and test to be eligible for CEU’s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61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C0F7C3-196C-40F6-A2F2-A17B367C9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96" y="1223335"/>
            <a:ext cx="9779183" cy="669459"/>
          </a:xfrm>
        </p:spPr>
        <p:txBody>
          <a:bodyPr/>
          <a:lstStyle/>
          <a:p>
            <a:pPr algn="ctr"/>
            <a:r>
              <a:rPr lang="en-US" dirty="0"/>
              <a:t>MEETING SCHEDULE: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554723-DD2F-0D56-A899-E4D19EB35F4E}"/>
              </a:ext>
            </a:extLst>
          </p:cNvPr>
          <p:cNvGrpSpPr/>
          <p:nvPr/>
        </p:nvGrpSpPr>
        <p:grpSpPr>
          <a:xfrm>
            <a:off x="1035839" y="2027941"/>
            <a:ext cx="4206240" cy="669458"/>
            <a:chOff x="0" y="2209744"/>
            <a:chExt cx="4206240" cy="669458"/>
          </a:xfrm>
          <a:solidFill>
            <a:schemeClr val="accent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F4F2765-B1AF-F2A9-42ED-B6AB2A9BDD72}"/>
                </a:ext>
              </a:extLst>
            </p:cNvPr>
            <p:cNvSpPr/>
            <p:nvPr/>
          </p:nvSpPr>
          <p:spPr>
            <a:xfrm>
              <a:off x="0" y="2209744"/>
              <a:ext cx="4206240" cy="66945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055126"/>
                <a:satOff val="-10451"/>
                <a:lumOff val="-7059"/>
                <a:alphaOff val="0"/>
              </a:schemeClr>
            </a:fillRef>
            <a:effectRef idx="0">
              <a:schemeClr val="accent5">
                <a:hueOff val="-4055126"/>
                <a:satOff val="-10451"/>
                <a:lumOff val="-705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7446A4A7-CCE4-F602-0428-01ED4D6CF678}"/>
                </a:ext>
              </a:extLst>
            </p:cNvPr>
            <p:cNvSpPr txBox="1"/>
            <p:nvPr/>
          </p:nvSpPr>
          <p:spPr>
            <a:xfrm>
              <a:off x="32680" y="2242424"/>
              <a:ext cx="4140880" cy="6040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August 13, 2025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23BBA8-0E26-38B7-A162-6F3D19FD4AA4}"/>
              </a:ext>
            </a:extLst>
          </p:cNvPr>
          <p:cNvGrpSpPr/>
          <p:nvPr/>
        </p:nvGrpSpPr>
        <p:grpSpPr>
          <a:xfrm>
            <a:off x="1028458" y="2839464"/>
            <a:ext cx="4206240" cy="669458"/>
            <a:chOff x="0" y="2946149"/>
            <a:chExt cx="4206240" cy="66945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774A78-EC49-FCC5-02AD-0C0A7DAFF590}"/>
                </a:ext>
              </a:extLst>
            </p:cNvPr>
            <p:cNvSpPr/>
            <p:nvPr/>
          </p:nvSpPr>
          <p:spPr>
            <a:xfrm>
              <a:off x="0" y="2946149"/>
              <a:ext cx="4206240" cy="66945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0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99488E13-A6C1-CB11-4920-EE9F92F60B24}"/>
                </a:ext>
              </a:extLst>
            </p:cNvPr>
            <p:cNvSpPr txBox="1"/>
            <p:nvPr/>
          </p:nvSpPr>
          <p:spPr>
            <a:xfrm>
              <a:off x="32680" y="2978829"/>
              <a:ext cx="4140880" cy="6040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October 8, 2025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044692-3E85-A1BC-3F16-E860C202CA17}"/>
              </a:ext>
            </a:extLst>
          </p:cNvPr>
          <p:cNvGrpSpPr/>
          <p:nvPr/>
        </p:nvGrpSpPr>
        <p:grpSpPr>
          <a:xfrm>
            <a:off x="1025137" y="3644069"/>
            <a:ext cx="4206240" cy="669458"/>
            <a:chOff x="0" y="3682554"/>
            <a:chExt cx="4206240" cy="669458"/>
          </a:xfrm>
          <a:solidFill>
            <a:schemeClr val="accent3">
              <a:lumMod val="75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CC0090-5592-B7EC-BE8D-060FC5C1CC54}"/>
                </a:ext>
              </a:extLst>
            </p:cNvPr>
            <p:cNvSpPr/>
            <p:nvPr/>
          </p:nvSpPr>
          <p:spPr>
            <a:xfrm>
              <a:off x="0" y="3682554"/>
              <a:ext cx="4206240" cy="669458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10208A54-F9D6-D00E-D263-994443968B50}"/>
                </a:ext>
              </a:extLst>
            </p:cNvPr>
            <p:cNvSpPr txBox="1"/>
            <p:nvPr/>
          </p:nvSpPr>
          <p:spPr>
            <a:xfrm>
              <a:off x="32680" y="3715234"/>
              <a:ext cx="4140880" cy="604098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December 10, 2025</a:t>
              </a:r>
            </a:p>
          </p:txBody>
        </p:sp>
      </p:grp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1AC23CC3-E20B-469B-34E1-F9347D90E2EA}"/>
              </a:ext>
            </a:extLst>
          </p:cNvPr>
          <p:cNvSpPr/>
          <p:nvPr/>
        </p:nvSpPr>
        <p:spPr>
          <a:xfrm>
            <a:off x="5242079" y="2296886"/>
            <a:ext cx="1104292" cy="1665514"/>
          </a:xfrm>
          <a:prstGeom prst="rightBracket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4076D5-D3D2-C835-25FE-82D16BCB8901}"/>
              </a:ext>
            </a:extLst>
          </p:cNvPr>
          <p:cNvCxnSpPr>
            <a:stCxn id="12" idx="3"/>
          </p:cNvCxnSpPr>
          <p:nvPr/>
        </p:nvCxnSpPr>
        <p:spPr>
          <a:xfrm>
            <a:off x="5234698" y="3174193"/>
            <a:ext cx="2461502" cy="153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A2EE91-C388-2309-2355-64860DB18440}"/>
              </a:ext>
            </a:extLst>
          </p:cNvPr>
          <p:cNvSpPr txBox="1"/>
          <p:nvPr/>
        </p:nvSpPr>
        <p:spPr>
          <a:xfrm>
            <a:off x="7644795" y="2801036"/>
            <a:ext cx="359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1000-1200</a:t>
            </a:r>
          </a:p>
        </p:txBody>
      </p:sp>
    </p:spTree>
    <p:extLst>
      <p:ext uri="{BB962C8B-B14F-4D97-AF65-F5344CB8AC3E}">
        <p14:creationId xmlns:p14="http://schemas.microsoft.com/office/powerpoint/2010/main" val="1678163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C753FD-96EC-101A-B8A4-5F69A189B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65" y="2884714"/>
            <a:ext cx="6220278" cy="3262811"/>
          </a:xfrm>
        </p:spPr>
        <p:txBody>
          <a:bodyPr/>
          <a:lstStyle/>
          <a:p>
            <a:pPr algn="ctr"/>
            <a:r>
              <a:rPr lang="en-US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160967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8DD4-4828-CE87-0C5C-42BE175E8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831" y="6154261"/>
            <a:ext cx="5486400" cy="696686"/>
          </a:xfrm>
        </p:spPr>
        <p:txBody>
          <a:bodyPr/>
          <a:lstStyle/>
          <a:p>
            <a:r>
              <a:rPr lang="en-US" sz="2400" b="0" dirty="0"/>
              <a:t>Completed</a:t>
            </a:r>
            <a:r>
              <a:rPr lang="en-US" sz="2400" dirty="0"/>
              <a:t> </a:t>
            </a:r>
            <a:r>
              <a:rPr lang="en-US" sz="2400" b="0" dirty="0"/>
              <a:t>&amp; Approved Policies</a:t>
            </a:r>
          </a:p>
        </p:txBody>
      </p:sp>
      <p:pic>
        <p:nvPicPr>
          <p:cNvPr id="4" name="Picture 3" descr="A document with numbers and letters&#10;&#10;AI-generated content may be incorrect.">
            <a:extLst>
              <a:ext uri="{FF2B5EF4-FFF2-40B4-BE49-F238E27FC236}">
                <a16:creationId xmlns:a16="http://schemas.microsoft.com/office/drawing/2014/main" id="{3C3FAEE6-F596-66B2-07D4-A691A815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63" t="8444" r="8380" b="7556"/>
          <a:stretch/>
        </p:blipFill>
        <p:spPr>
          <a:xfrm>
            <a:off x="924560" y="0"/>
            <a:ext cx="5171440" cy="6850947"/>
          </a:xfrm>
          <a:prstGeom prst="rect">
            <a:avLst/>
          </a:prstGeom>
        </p:spPr>
      </p:pic>
      <p:pic>
        <p:nvPicPr>
          <p:cNvPr id="6" name="Picture 5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5ED75AD-DBAA-E984-377C-59ABC415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25" t="6371" r="9836" b="53037"/>
          <a:stretch/>
        </p:blipFill>
        <p:spPr>
          <a:xfrm>
            <a:off x="6293211" y="1432560"/>
            <a:ext cx="5624469" cy="36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7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list&#10;&#10;AI-generated content may be incorrect.">
            <a:extLst>
              <a:ext uri="{FF2B5EF4-FFF2-40B4-BE49-F238E27FC236}">
                <a16:creationId xmlns:a16="http://schemas.microsoft.com/office/drawing/2014/main" id="{AA020DD2-130E-D8B7-D811-3512A9D8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95" t="7659" r="10290" b="10356"/>
          <a:stretch/>
        </p:blipFill>
        <p:spPr>
          <a:xfrm>
            <a:off x="5321030" y="0"/>
            <a:ext cx="4235033" cy="5622428"/>
          </a:xfrm>
          <a:prstGeom prst="rect">
            <a:avLst/>
          </a:prstGeom>
        </p:spPr>
      </p:pic>
      <p:pic>
        <p:nvPicPr>
          <p:cNvPr id="16" name="Picture 15" descr="A close-up of a document">
            <a:extLst>
              <a:ext uri="{FF2B5EF4-FFF2-40B4-BE49-F238E27FC236}">
                <a16:creationId xmlns:a16="http://schemas.microsoft.com/office/drawing/2014/main" id="{D1CFEFCD-7B47-270C-D78D-770F1274E9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545" t="8085" r="9687" b="11352"/>
          <a:stretch/>
        </p:blipFill>
        <p:spPr>
          <a:xfrm>
            <a:off x="0" y="-10567"/>
            <a:ext cx="5321030" cy="6868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271FC0-B343-B614-EC48-8FFEEDCEB79B}"/>
              </a:ext>
            </a:extLst>
          </p:cNvPr>
          <p:cNvSpPr txBox="1"/>
          <p:nvPr/>
        </p:nvSpPr>
        <p:spPr>
          <a:xfrm>
            <a:off x="3287949" y="6391072"/>
            <a:ext cx="186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23821-6855-DCC2-B674-765988CF442A}"/>
              </a:ext>
            </a:extLst>
          </p:cNvPr>
          <p:cNvSpPr txBox="1"/>
          <p:nvPr/>
        </p:nvSpPr>
        <p:spPr>
          <a:xfrm>
            <a:off x="7989910" y="20444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2</a:t>
            </a:r>
          </a:p>
        </p:txBody>
      </p:sp>
      <p:pic>
        <p:nvPicPr>
          <p:cNvPr id="20" name="Picture 19" descr="A close-up of a document&#10;&#10;AI-generated content may be incorrect.">
            <a:extLst>
              <a:ext uri="{FF2B5EF4-FFF2-40B4-BE49-F238E27FC236}">
                <a16:creationId xmlns:a16="http://schemas.microsoft.com/office/drawing/2014/main" id="{AABF1EED-362F-501A-F24D-373A8DCAD3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77" t="7234" r="10406" b="50000"/>
          <a:stretch/>
        </p:blipFill>
        <p:spPr>
          <a:xfrm>
            <a:off x="7956966" y="1235572"/>
            <a:ext cx="4235034" cy="2932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A17F3F-73C4-AE7B-6593-59C823191933}"/>
              </a:ext>
            </a:extLst>
          </p:cNvPr>
          <p:cNvSpPr txBox="1"/>
          <p:nvPr/>
        </p:nvSpPr>
        <p:spPr>
          <a:xfrm>
            <a:off x="10564239" y="3657180"/>
            <a:ext cx="13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C2DC3-51FE-12BB-200F-AFFE02993305}"/>
              </a:ext>
            </a:extLst>
          </p:cNvPr>
          <p:cNvSpPr txBox="1"/>
          <p:nvPr/>
        </p:nvSpPr>
        <p:spPr>
          <a:xfrm>
            <a:off x="5392366" y="5780782"/>
            <a:ext cx="679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Prehospital Care Policy &amp; Treatment Guideline Tracking List</a:t>
            </a:r>
          </a:p>
        </p:txBody>
      </p:sp>
    </p:spTree>
    <p:extLst>
      <p:ext uri="{BB962C8B-B14F-4D97-AF65-F5344CB8AC3E}">
        <p14:creationId xmlns:p14="http://schemas.microsoft.com/office/powerpoint/2010/main" val="77975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8A441C4C-DFAA-3829-D50F-9F10A1D0F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678" y="0"/>
            <a:ext cx="52993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0FCC95-2580-E7B9-E4D3-3DEC6AC2543C}"/>
              </a:ext>
            </a:extLst>
          </p:cNvPr>
          <p:cNvSpPr txBox="1"/>
          <p:nvPr/>
        </p:nvSpPr>
        <p:spPr>
          <a:xfrm>
            <a:off x="5831289" y="5657671"/>
            <a:ext cx="5299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Crisis Standard of Care System Guidelines</a:t>
            </a:r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A415E054-99F2-FA01-C86B-B3A478206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3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EF7F12BD-4DC5-0A35-15A3-93910848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51" t="-1978" r="-1978" b="4238"/>
          <a:stretch>
            <a:fillRect/>
          </a:stretch>
        </p:blipFill>
        <p:spPr>
          <a:xfrm>
            <a:off x="0" y="-145915"/>
            <a:ext cx="5233481" cy="7003915"/>
          </a:xfrm>
          <a:prstGeom prst="rect">
            <a:avLst/>
          </a:prstGeom>
        </p:spPr>
      </p:pic>
      <p:pic>
        <p:nvPicPr>
          <p:cNvPr id="8" name="Picture 7" descr="A yellow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161C719D-CD09-E089-2D7F-334E30D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43" r="6067" b="3121"/>
          <a:stretch>
            <a:fillRect/>
          </a:stretch>
        </p:blipFill>
        <p:spPr>
          <a:xfrm>
            <a:off x="5233481" y="0"/>
            <a:ext cx="4576444" cy="6858000"/>
          </a:xfrm>
          <a:prstGeom prst="rect">
            <a:avLst/>
          </a:prstGeom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49F36AC3-952B-7DE8-5A65-5E8CF8DBDA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56" r="4782" b="60851"/>
          <a:stretch>
            <a:fillRect/>
          </a:stretch>
        </p:blipFill>
        <p:spPr>
          <a:xfrm>
            <a:off x="7354110" y="3550596"/>
            <a:ext cx="4698461" cy="26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5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43F3F9-7607-A6A9-3C04-2BE48322E3BC}"/>
              </a:ext>
            </a:extLst>
          </p:cNvPr>
          <p:cNvSpPr txBox="1"/>
          <p:nvPr/>
        </p:nvSpPr>
        <p:spPr>
          <a:xfrm>
            <a:off x="7414206" y="6211669"/>
            <a:ext cx="4511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Trauma Care</a:t>
            </a:r>
          </a:p>
        </p:txBody>
      </p:sp>
      <p:pic>
        <p:nvPicPr>
          <p:cNvPr id="3" name="Picture 2" descr="A diagram of a work flow&#10;&#10;AI-generated content may be incorrect.">
            <a:extLst>
              <a:ext uri="{FF2B5EF4-FFF2-40B4-BE49-F238E27FC236}">
                <a16:creationId xmlns:a16="http://schemas.microsoft.com/office/drawing/2014/main" id="{25095F93-3DA9-6FEB-7776-8A14C5D1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2" y="75668"/>
            <a:ext cx="5240893" cy="6782332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927DE82-F288-94D6-D71A-D45668107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22" y="219431"/>
            <a:ext cx="4630366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748FE-B92F-E717-BAC1-5944BF39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772" y="5287962"/>
            <a:ext cx="9779183" cy="1570038"/>
          </a:xfrm>
        </p:spPr>
        <p:txBody>
          <a:bodyPr/>
          <a:lstStyle/>
          <a:p>
            <a:r>
              <a:rPr lang="en-US" sz="3600" b="0" dirty="0"/>
              <a:t>Traumatic Arrest</a:t>
            </a:r>
          </a:p>
        </p:txBody>
      </p:sp>
      <p:pic>
        <p:nvPicPr>
          <p:cNvPr id="7" name="Content Placeholder 6" descr="A diagram of a company&#10;&#10;AI-generated content may be incorrect.">
            <a:extLst>
              <a:ext uri="{FF2B5EF4-FFF2-40B4-BE49-F238E27FC236}">
                <a16:creationId xmlns:a16="http://schemas.microsoft.com/office/drawing/2014/main" id="{5F5A6DE3-AA52-FEB8-5E01-B922E065D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307" y="-3689"/>
            <a:ext cx="5302213" cy="6861690"/>
          </a:xfrm>
        </p:spPr>
      </p:pic>
    </p:spTree>
    <p:extLst>
      <p:ext uri="{BB962C8B-B14F-4D97-AF65-F5344CB8AC3E}">
        <p14:creationId xmlns:p14="http://schemas.microsoft.com/office/powerpoint/2010/main" val="177781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331398_Win32_SL_V13" id="{C59E605D-C281-4A06-BDA0-E97A35AC3AA8}" vid="{25D1D206-DA25-4050-926A-BD6D3A1B50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E98C35-9ECE-4425-BCBA-00E118C705CE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http://purl.org/dc/dcmitype/"/>
    <ds:schemaRef ds:uri="http://purl.org/dc/terms/"/>
    <ds:schemaRef ds:uri="230e9df3-be65-4c73-a93b-d1236ebd677e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A6A711-2C3F-4EC0-B88B-62D740851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{C962B13E-F6E8-4C3C-96B7-49E1FEF0246E}tf45331398_win32</Template>
  <TotalTime>12666</TotalTime>
  <Words>674</Words>
  <Application>Microsoft Office PowerPoint</Application>
  <PresentationFormat>Widescreen</PresentationFormat>
  <Paragraphs>145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Almaden Sans</vt:lpstr>
      <vt:lpstr>Arial</vt:lpstr>
      <vt:lpstr>Bulgatti</vt:lpstr>
      <vt:lpstr>Calibri</vt:lpstr>
      <vt:lpstr>Rastanty Cortez</vt:lpstr>
      <vt:lpstr>Tenorite</vt:lpstr>
      <vt:lpstr>Custom</vt:lpstr>
      <vt:lpstr>MEDICAL ADVISORY COMMITTEE MEETING</vt:lpstr>
      <vt:lpstr>Meeting Information</vt:lpstr>
      <vt:lpstr>Agenda</vt:lpstr>
      <vt:lpstr>Completed &amp; Approved Policies</vt:lpstr>
      <vt:lpstr>PowerPoint Presentation</vt:lpstr>
      <vt:lpstr>PowerPoint Presentation</vt:lpstr>
      <vt:lpstr>PowerPoint Presentation</vt:lpstr>
      <vt:lpstr>PowerPoint Presentation</vt:lpstr>
      <vt:lpstr>Traumatic Arrest</vt:lpstr>
      <vt:lpstr>PowerPoint Presentation</vt:lpstr>
      <vt:lpstr>Newborn Care</vt:lpstr>
      <vt:lpstr>Pediatric Tachycardia</vt:lpstr>
      <vt:lpstr>Pediatric Bradycardia</vt:lpstr>
      <vt:lpstr>Pediatric ALOC</vt:lpstr>
      <vt:lpstr>Pediatric Airway Obstruction</vt:lpstr>
      <vt:lpstr>Pediatric Respiratory Distress</vt:lpstr>
      <vt:lpstr>Pediatric Trauma Care</vt:lpstr>
      <vt:lpstr>Pediatric Fever/Sepsis</vt:lpstr>
      <vt:lpstr>Pediatric Non-Traumatic Shock</vt:lpstr>
      <vt:lpstr>Adult Bradycardia</vt:lpstr>
      <vt:lpstr>PROVIDER UPDATES</vt:lpstr>
      <vt:lpstr>NOR-CAL EMS UPDATES</vt:lpstr>
      <vt:lpstr>OPEN DISCUSSION</vt:lpstr>
      <vt:lpstr>PowerPoint Presentation</vt:lpstr>
      <vt:lpstr>PowerPoint Presentation</vt:lpstr>
      <vt:lpstr>Important Information:</vt:lpstr>
      <vt:lpstr>Pertinent Assessment Findings:</vt:lpstr>
      <vt:lpstr>Initial Treatments:</vt:lpstr>
      <vt:lpstr>Any other treatments to consider?</vt:lpstr>
      <vt:lpstr>PowerPoint Presentation</vt:lpstr>
      <vt:lpstr>PowerPoint Presentation</vt:lpstr>
      <vt:lpstr>Now what?</vt:lpstr>
      <vt:lpstr>More VS</vt:lpstr>
      <vt:lpstr>Outcome? Questions? Discussion?</vt:lpstr>
      <vt:lpstr>All about the blood....</vt:lpstr>
      <vt:lpstr>Please Donate!</vt:lpstr>
      <vt:lpstr>Steps to get CEU: </vt:lpstr>
      <vt:lpstr>MEETING SCHEDULE:</vt:lpstr>
      <vt:lpstr>Thank you for attending!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Thompson</dc:creator>
  <cp:lastModifiedBy>Jessica Thompson</cp:lastModifiedBy>
  <cp:revision>9</cp:revision>
  <cp:lastPrinted>2025-06-04T20:35:10Z</cp:lastPrinted>
  <dcterms:created xsi:type="dcterms:W3CDTF">2025-04-15T17:24:55Z</dcterms:created>
  <dcterms:modified xsi:type="dcterms:W3CDTF">2025-06-11T18:25:52Z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